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6"/>
  </p:notesMasterIdLst>
  <p:sldIdLst>
    <p:sldId id="310" r:id="rId5"/>
  </p:sldIdLst>
  <p:sldSz cx="43891200" cy="32918400"/>
  <p:notesSz cx="6950075" cy="9236075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24">
          <p15:clr>
            <a:srgbClr val="A4A3A4"/>
          </p15:clr>
        </p15:guide>
        <p15:guide id="2" orient="horz" pos="20231">
          <p15:clr>
            <a:srgbClr val="A4A3A4"/>
          </p15:clr>
        </p15:guide>
        <p15:guide id="3" orient="horz" pos="3912">
          <p15:clr>
            <a:srgbClr val="A4A3A4"/>
          </p15:clr>
        </p15:guide>
        <p15:guide id="4" orient="horz" pos="8587">
          <p15:clr>
            <a:srgbClr val="A4A3A4"/>
          </p15:clr>
        </p15:guide>
        <p15:guide id="5" orient="horz" pos="4163">
          <p15:clr>
            <a:srgbClr val="A4A3A4"/>
          </p15:clr>
        </p15:guide>
        <p15:guide id="6" pos="26856">
          <p15:clr>
            <a:srgbClr val="A4A3A4"/>
          </p15:clr>
        </p15:guide>
        <p15:guide id="7" pos="27200">
          <p15:clr>
            <a:srgbClr val="A4A3A4"/>
          </p15:clr>
        </p15:guide>
        <p15:guide id="8" pos="13584">
          <p15:clr>
            <a:srgbClr val="A4A3A4"/>
          </p15:clr>
        </p15:guide>
        <p15:guide id="9" pos="8556">
          <p15:clr>
            <a:srgbClr val="A4A3A4"/>
          </p15:clr>
        </p15:guide>
        <p15:guide id="10" pos="716">
          <p15:clr>
            <a:srgbClr val="A4A3A4"/>
          </p15:clr>
        </p15:guide>
        <p15:guide id="11" pos="7496">
          <p15:clr>
            <a:srgbClr val="A4A3A4"/>
          </p15:clr>
        </p15:guide>
        <p15:guide id="12" pos="21156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E3D59B-9ED8-9F4F-7F45-0A7B79C45894}" name="Lauren Ervin" initials="" userId="S::lefaris@crimson.ua.edu::3bbcaf3c-a880-4cf7-a086-cced6c8b3e09" providerId="AD"/>
  <p188:author id="{C9D12CBF-B75E-DE9D-F7AE-CDA431C9C48D}" name="Vishesh Vikas" initials="VV" userId="S::vvikas@ua.edu::08f66ba0-5c10-4b18-a8ca-6b46e8383d70" providerId="AD"/>
  <p188:author id="{C6F6E7F3-76ED-CAC8-D706-431344C0151D}" name="Chloe Flack" initials="CF" userId="CmHZLQkINXKIv8kpQj4WOpEP1+MuPiWACCXUdQii+FQ=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2334"/>
    <a:srgbClr val="CE09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4645" autoAdjust="0"/>
  </p:normalViewPr>
  <p:slideViewPr>
    <p:cSldViewPr snapToGrid="0" snapToObjects="1">
      <p:cViewPr>
        <p:scale>
          <a:sx n="30" d="100"/>
          <a:sy n="30" d="100"/>
        </p:scale>
        <p:origin x="906" y="60"/>
      </p:cViewPr>
      <p:guideLst>
        <p:guide orient="horz" pos="14124"/>
        <p:guide orient="horz" pos="20231"/>
        <p:guide orient="horz" pos="3912"/>
        <p:guide orient="horz" pos="8587"/>
        <p:guide orient="horz" pos="4163"/>
        <p:guide pos="26856"/>
        <p:guide pos="27200"/>
        <p:guide pos="13584"/>
        <p:guide pos="8556"/>
        <p:guide pos="716"/>
        <p:guide pos="7496"/>
        <p:guide pos="211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8/10/relationships/authors" Target="authors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754D0C-67AE-4939-A1DA-FDB87C6735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59B30A-2EB7-457C-AEFE-734991433AD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42B9A2-9F12-447F-A6DC-77E62A0A00FF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F7B9AE0-D554-48C1-B0DB-E0E7EA6B6C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1A2C5C8-3A14-45D3-8541-3511E8E81F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5325" y="4445000"/>
            <a:ext cx="5559425" cy="3636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7797D-F3D1-4CB8-AB9E-CB47D8A2993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111AD2-21B2-4C02-867C-E94B465FBB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4053E-C31E-45E5-8BF1-C36F219F9C8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1F075-DFB7-4B5E-0F40-13A653615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5CBD52-897C-4813-8998-408115BAA2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25D1B8-386D-E9C9-1C26-0C20DB33A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B4B7B-5D13-1996-BA99-D27AEBD91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91E64-4B23-443B-98E5-695DC85266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32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B772-97EF-5042-9D18-25A9CA496387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175A-B276-214E-9728-14F430DAD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6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B772-97EF-5042-9D18-25A9CA496387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175A-B276-214E-9728-14F430DAD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5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B772-97EF-5042-9D18-25A9CA496387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175A-B276-214E-9728-14F430DAD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0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B772-97EF-5042-9D18-25A9CA496387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175A-B276-214E-9728-14F430DAD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91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B772-97EF-5042-9D18-25A9CA496387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175A-B276-214E-9728-14F430DAD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4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B772-97EF-5042-9D18-25A9CA496387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175A-B276-214E-9728-14F430DAD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39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B772-97EF-5042-9D18-25A9CA496387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175A-B276-214E-9728-14F430DAD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38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B772-97EF-5042-9D18-25A9CA496387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175A-B276-214E-9728-14F430DAD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2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B772-97EF-5042-9D18-25A9CA496387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175A-B276-214E-9728-14F430DAD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78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B772-97EF-5042-9D18-25A9CA496387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175A-B276-214E-9728-14F430DAD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43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B772-97EF-5042-9D18-25A9CA496387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175A-B276-214E-9728-14F430DAD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45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9B772-97EF-5042-9D18-25A9CA496387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E175A-B276-214E-9728-14F430DAD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7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emf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F4C93D-967A-86FA-604A-55BEB6DE1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C78AF0-37D0-5373-EA71-ABF9D84D9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870" y="1924699"/>
            <a:ext cx="4952477" cy="2559241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723E2E4-CAD4-905C-359D-0776955DAA22}"/>
              </a:ext>
            </a:extLst>
          </p:cNvPr>
          <p:cNvSpPr/>
          <p:nvPr/>
        </p:nvSpPr>
        <p:spPr>
          <a:xfrm>
            <a:off x="891506" y="18526825"/>
            <a:ext cx="35938383" cy="1192816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BE496F-B73A-209E-F869-A6C9F59EFD47}"/>
              </a:ext>
            </a:extLst>
          </p:cNvPr>
          <p:cNvSpPr/>
          <p:nvPr/>
        </p:nvSpPr>
        <p:spPr>
          <a:xfrm>
            <a:off x="37048440" y="27006793"/>
            <a:ext cx="5962340" cy="344829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35AA36-4496-0927-55C9-0DC89C376B52}"/>
              </a:ext>
            </a:extLst>
          </p:cNvPr>
          <p:cNvSpPr/>
          <p:nvPr/>
        </p:nvSpPr>
        <p:spPr>
          <a:xfrm>
            <a:off x="37048440" y="18565258"/>
            <a:ext cx="5962340" cy="824357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9FBB78-23ED-33BC-6F0D-89AD11FB29E4}"/>
              </a:ext>
            </a:extLst>
          </p:cNvPr>
          <p:cNvSpPr/>
          <p:nvPr/>
        </p:nvSpPr>
        <p:spPr>
          <a:xfrm>
            <a:off x="17760624" y="4468272"/>
            <a:ext cx="25250156" cy="1378195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C73FBE-DA91-E0D3-8CA2-D97879AD16C5}"/>
              </a:ext>
            </a:extLst>
          </p:cNvPr>
          <p:cNvSpPr/>
          <p:nvPr/>
        </p:nvSpPr>
        <p:spPr>
          <a:xfrm>
            <a:off x="891506" y="4468272"/>
            <a:ext cx="16403009" cy="1378195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CF4AA6-CA8C-2B12-330D-33E884307882}"/>
              </a:ext>
            </a:extLst>
          </p:cNvPr>
          <p:cNvSpPr txBox="1"/>
          <p:nvPr/>
        </p:nvSpPr>
        <p:spPr>
          <a:xfrm>
            <a:off x="1354645" y="5575691"/>
            <a:ext cx="6461339" cy="78483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3600" dirty="0">
                <a:solidFill>
                  <a:schemeClr val="accent6"/>
                </a:solidFill>
                <a:latin typeface="Times"/>
                <a:cs typeface="Minion Pro"/>
              </a:rPr>
              <a:t>Tensegrity mechanisms are an attractive option for space applications as they are internally stable, i.e., their shape remains the same regardless of gravity.  Tensegrity continuum arms can contain a higher strength-to-mass (S2M) ratio than other manipulators.  This is partially due to fixing all cable-driven motor tendon actuators (MTAs) to the base [1, 2].  This increases the lifting capabilities without the need for counterweights [3].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Times"/>
              <a:cs typeface="Time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8B8197-FD1C-B58B-1688-09D89800691E}"/>
              </a:ext>
            </a:extLst>
          </p:cNvPr>
          <p:cNvSpPr txBox="1"/>
          <p:nvPr/>
        </p:nvSpPr>
        <p:spPr>
          <a:xfrm>
            <a:off x="6921625" y="-190509"/>
            <a:ext cx="18466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6858DB-3ED1-2E7A-40BF-EF4B9E57AEC9}"/>
              </a:ext>
            </a:extLst>
          </p:cNvPr>
          <p:cNvSpPr txBox="1"/>
          <p:nvPr/>
        </p:nvSpPr>
        <p:spPr>
          <a:xfrm>
            <a:off x="6682340" y="315616"/>
            <a:ext cx="29686250" cy="4031873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algn="ctr" defTabSz="2194560" fontAlgn="auto">
              <a:spcAft>
                <a:spcPts val="0"/>
              </a:spcAft>
              <a:defRPr/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Mechatronic Design and Non-Commutative Behavior of a </a:t>
            </a:r>
          </a:p>
          <a:p>
            <a:pPr algn="ctr" defTabSz="2194560" fontAlgn="auto">
              <a:spcAft>
                <a:spcPts val="0"/>
              </a:spcAft>
              <a:defRPr/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Cable-Driven, Underactuated Tensegrity Manipulator</a:t>
            </a:r>
          </a:p>
          <a:p>
            <a:pPr algn="ctr" defTabSz="2194560" fontAlgn="auto">
              <a:spcAft>
                <a:spcPts val="0"/>
              </a:spcAft>
              <a:defRPr/>
            </a:pPr>
            <a:r>
              <a:rPr lang="en-US" sz="4800" b="1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Lauren Ervin, Harish Bezawada, and Vishesh Vikas</a:t>
            </a:r>
          </a:p>
          <a:p>
            <a:pPr algn="ctr" defTabSz="219456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Agile Robotics Lab, The University of Alabama</a:t>
            </a:r>
            <a:endParaRPr lang="en-US" sz="4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AFE43B-B857-01D6-3861-147833FD584A}"/>
              </a:ext>
            </a:extLst>
          </p:cNvPr>
          <p:cNvGrpSpPr/>
          <p:nvPr/>
        </p:nvGrpSpPr>
        <p:grpSpPr>
          <a:xfrm>
            <a:off x="17994086" y="4691502"/>
            <a:ext cx="24832649" cy="914400"/>
            <a:chOff x="11913973" y="6537868"/>
            <a:chExt cx="20551989" cy="9144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D2F21C7-E46E-1EE9-F123-A9F24D9B19D2}"/>
                </a:ext>
              </a:extLst>
            </p:cNvPr>
            <p:cNvSpPr/>
            <p:nvPr/>
          </p:nvSpPr>
          <p:spPr>
            <a:xfrm>
              <a:off x="11913973" y="6537868"/>
              <a:ext cx="20551989" cy="914400"/>
            </a:xfrm>
            <a:prstGeom prst="rect">
              <a:avLst/>
            </a:prstGeom>
            <a:solidFill>
              <a:srgbClr val="9C23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1945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A88BD48-24F0-EDA5-6B1D-CC7A60C09E42}"/>
                </a:ext>
              </a:extLst>
            </p:cNvPr>
            <p:cNvSpPr txBox="1"/>
            <p:nvPr/>
          </p:nvSpPr>
          <p:spPr>
            <a:xfrm>
              <a:off x="12441790" y="6596606"/>
              <a:ext cx="19965553" cy="769441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4400" dirty="0">
                  <a:solidFill>
                    <a:schemeClr val="bg1"/>
                  </a:solidFill>
                  <a:latin typeface="Verdana"/>
                  <a:cs typeface="Verdana"/>
                </a:rPr>
                <a:t>Design, Mechatronics, and Fabrication</a:t>
              </a: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C7BBA2C6-F0DE-505A-3265-66646C16C0CE}"/>
              </a:ext>
            </a:extLst>
          </p:cNvPr>
          <p:cNvSpPr/>
          <p:nvPr/>
        </p:nvSpPr>
        <p:spPr>
          <a:xfrm>
            <a:off x="0" y="30653038"/>
            <a:ext cx="43891200" cy="2265362"/>
          </a:xfrm>
          <a:prstGeom prst="rect">
            <a:avLst/>
          </a:prstGeom>
          <a:solidFill>
            <a:srgbClr val="9C233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219456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5" name="Picture 13" descr="nameplate201_WHITE.eps">
            <a:extLst>
              <a:ext uri="{FF2B5EF4-FFF2-40B4-BE49-F238E27FC236}">
                <a16:creationId xmlns:a16="http://schemas.microsoft.com/office/drawing/2014/main" id="{DDAD8705-CB30-4599-2413-9B907BA43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9684" y="31567313"/>
            <a:ext cx="9085603" cy="472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AEBCB11-9C65-F419-9379-A6CAE78CAC0D}"/>
              </a:ext>
            </a:extLst>
          </p:cNvPr>
          <p:cNvGrpSpPr/>
          <p:nvPr/>
        </p:nvGrpSpPr>
        <p:grpSpPr>
          <a:xfrm>
            <a:off x="37212632" y="27183214"/>
            <a:ext cx="5627520" cy="928687"/>
            <a:chOff x="33148588" y="22194130"/>
            <a:chExt cx="10053637" cy="928687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01A8D86-CAD1-C2DC-FD89-207CC7583D4D}"/>
                </a:ext>
              </a:extLst>
            </p:cNvPr>
            <p:cNvSpPr/>
            <p:nvPr/>
          </p:nvSpPr>
          <p:spPr>
            <a:xfrm>
              <a:off x="33148588" y="22194130"/>
              <a:ext cx="10053637" cy="928687"/>
            </a:xfrm>
            <a:prstGeom prst="rect">
              <a:avLst/>
            </a:prstGeom>
            <a:solidFill>
              <a:srgbClr val="9C23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1945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185A534-CA78-66B0-63F4-AFFBE827A917}"/>
                </a:ext>
              </a:extLst>
            </p:cNvPr>
            <p:cNvSpPr txBox="1"/>
            <p:nvPr/>
          </p:nvSpPr>
          <p:spPr>
            <a:xfrm>
              <a:off x="33689925" y="22230642"/>
              <a:ext cx="9083675" cy="781050"/>
            </a:xfrm>
            <a:prstGeom prst="rect">
              <a:avLst/>
            </a:prstGeom>
            <a:solidFill>
              <a:srgbClr val="9C2334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219456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400" dirty="0">
                  <a:solidFill>
                    <a:schemeClr val="bg1"/>
                  </a:solidFill>
                  <a:latin typeface="Verdana"/>
                  <a:cs typeface="Verdana"/>
                </a:rPr>
                <a:t>References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09D2268-87AB-7658-376C-01C75289EE60}"/>
              </a:ext>
            </a:extLst>
          </p:cNvPr>
          <p:cNvGrpSpPr/>
          <p:nvPr/>
        </p:nvGrpSpPr>
        <p:grpSpPr>
          <a:xfrm>
            <a:off x="1319774" y="4664214"/>
            <a:ext cx="15624775" cy="914400"/>
            <a:chOff x="1214776" y="13562556"/>
            <a:chExt cx="10053638" cy="9144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51D692A-A699-AA7A-C020-D11EC881CC18}"/>
                </a:ext>
              </a:extLst>
            </p:cNvPr>
            <p:cNvSpPr/>
            <p:nvPr/>
          </p:nvSpPr>
          <p:spPr>
            <a:xfrm>
              <a:off x="1214776" y="13562556"/>
              <a:ext cx="10053638" cy="914400"/>
            </a:xfrm>
            <a:prstGeom prst="rect">
              <a:avLst/>
            </a:prstGeom>
            <a:solidFill>
              <a:srgbClr val="9C23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1945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C33593-E6B1-4EBA-4338-6EBC7014BFC6}"/>
                </a:ext>
              </a:extLst>
            </p:cNvPr>
            <p:cNvSpPr txBox="1"/>
            <p:nvPr/>
          </p:nvSpPr>
          <p:spPr>
            <a:xfrm>
              <a:off x="1238609" y="13614724"/>
              <a:ext cx="10011332" cy="769441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 defTabSz="219456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400" dirty="0">
                  <a:solidFill>
                    <a:schemeClr val="bg1"/>
                  </a:solidFill>
                  <a:latin typeface="Verdana"/>
                  <a:cs typeface="Verdana"/>
                </a:rPr>
                <a:t>Introduction and Motivation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F6B3661-08D1-2F18-8452-DC270B53BAD7}"/>
              </a:ext>
            </a:extLst>
          </p:cNvPr>
          <p:cNvSpPr txBox="1"/>
          <p:nvPr/>
        </p:nvSpPr>
        <p:spPr>
          <a:xfrm>
            <a:off x="28457508" y="5614404"/>
            <a:ext cx="7243904" cy="63709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rgbClr val="9C2334"/>
                </a:solidFill>
                <a:latin typeface="Times"/>
                <a:cs typeface="Minion Pro"/>
              </a:rPr>
              <a:t>Design Requirements</a:t>
            </a:r>
          </a:p>
          <a:p>
            <a:pPr algn="ctr"/>
            <a:endParaRPr lang="en-US" sz="1200" b="1" dirty="0">
              <a:solidFill>
                <a:srgbClr val="9C2334"/>
              </a:solidFill>
              <a:latin typeface="Times"/>
              <a:cs typeface="Minion Pro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b="1" dirty="0">
                <a:solidFill>
                  <a:schemeClr val="accent6"/>
                </a:solidFill>
                <a:latin typeface="Times"/>
                <a:cs typeface="Minion Pro"/>
              </a:rPr>
              <a:t>Lightweight: </a:t>
            </a:r>
            <a:r>
              <a:rPr lang="en-US" sz="3600" dirty="0">
                <a:solidFill>
                  <a:schemeClr val="accent6"/>
                </a:solidFill>
                <a:latin typeface="Times"/>
                <a:cs typeface="Minion Pro"/>
              </a:rPr>
              <a:t>the REACH robot should contain a S2M </a:t>
            </a:r>
            <a:r>
              <a:rPr lang="en-US" sz="3600" dirty="0">
                <a:solidFill>
                  <a:schemeClr val="accent6"/>
                </a:solidFill>
                <a:latin typeface="Times"/>
                <a:cs typeface="Minion Pro"/>
                <a:sym typeface="Symbol" panose="05050102010706020507" pitchFamily="18" charset="2"/>
              </a:rPr>
              <a:t>2</a:t>
            </a:r>
            <a:r>
              <a:rPr lang="en-US" sz="3600" dirty="0">
                <a:solidFill>
                  <a:schemeClr val="accent6"/>
                </a:solidFill>
                <a:latin typeface="Times"/>
                <a:cs typeface="Minion Pro"/>
              </a:rPr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3600" b="1" dirty="0">
                <a:solidFill>
                  <a:schemeClr val="accent6"/>
                </a:solidFill>
                <a:latin typeface="Times"/>
                <a:cs typeface="Minion Pro"/>
              </a:rPr>
              <a:t>Compliant:</a:t>
            </a:r>
            <a:r>
              <a:rPr lang="en-US" sz="3600" dirty="0">
                <a:solidFill>
                  <a:schemeClr val="accent6"/>
                </a:solidFill>
                <a:latin typeface="Times"/>
                <a:cs typeface="Minion Pro"/>
              </a:rPr>
              <a:t> it should be able to interact with the environment without drastically changing trajectory or becoming damaged.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3600" b="1" dirty="0">
                <a:solidFill>
                  <a:schemeClr val="accent6"/>
                </a:solidFill>
                <a:latin typeface="Times"/>
                <a:cs typeface="Minion Pro"/>
              </a:rPr>
              <a:t>Modular:</a:t>
            </a:r>
            <a:r>
              <a:rPr lang="en-US" sz="3600" dirty="0">
                <a:solidFill>
                  <a:schemeClr val="accent6"/>
                </a:solidFill>
                <a:latin typeface="Times"/>
                <a:cs typeface="Minion Pro"/>
              </a:rPr>
              <a:t> primitives should be easy to add/remove for length altering, and the design is primitive invariant.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CBD6E9CE-29D5-29B4-BD4A-BC867B2BA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8" y="30690589"/>
            <a:ext cx="5958394" cy="223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0D0E26D-A79E-830F-18D4-B288FFFB5EEA}"/>
              </a:ext>
            </a:extLst>
          </p:cNvPr>
          <p:cNvSpPr txBox="1"/>
          <p:nvPr/>
        </p:nvSpPr>
        <p:spPr>
          <a:xfrm>
            <a:off x="37110074" y="28169512"/>
            <a:ext cx="5738100" cy="22929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14350" indent="-514350" algn="just">
              <a:buAutoNum type="arabicPeriod"/>
            </a:pPr>
            <a:r>
              <a:rPr lang="en-US" sz="1300" dirty="0">
                <a:solidFill>
                  <a:schemeClr val="accent6"/>
                </a:solidFill>
                <a:latin typeface="Times New Roman"/>
                <a:cs typeface="Times"/>
              </a:rPr>
              <a:t>I. D. Walker, “Continuous backbone “continuum” robot manipulators,” International Scholarly Research Notices, vol. 2013, no. 1, p. 726506,2013.</a:t>
            </a:r>
          </a:p>
          <a:p>
            <a:pPr marL="514350" indent="-514350" algn="just">
              <a:buAutoNum type="arabicPeriod"/>
            </a:pPr>
            <a:r>
              <a:rPr lang="en-US" sz="1300" dirty="0">
                <a:solidFill>
                  <a:schemeClr val="accent6"/>
                </a:solidFill>
                <a:latin typeface="Times New Roman"/>
                <a:cs typeface="Times"/>
              </a:rPr>
              <a:t>G. Robinson and J. Davies, “Continuum robots - a state of the art,” in Proceedings 1999 IEEE International Conference on Robotics and Automation (Cat. No.99CH36288C), vol. 4, pp. 2849–2854 vol.4, May 1999. ISSN: 1050-4729.</a:t>
            </a:r>
          </a:p>
          <a:p>
            <a:pPr marL="514350" indent="-514350" algn="just">
              <a:buAutoNum type="arabicPeriod"/>
            </a:pPr>
            <a:r>
              <a:rPr lang="en-US" sz="1300" dirty="0">
                <a:solidFill>
                  <a:schemeClr val="accent6"/>
                </a:solidFill>
                <a:latin typeface="Times New Roman"/>
                <a:cs typeface="Times"/>
              </a:rPr>
              <a:t>H. Bai, B. G. Lee, G. Yang, W. Shen, S. Qian, H. Zhang, J. Zhou, Z. Fang, T. Zheng, S. Yang, L. Huang, and B. Yu, “Unlocking the Potential of Cable-Driven Continuum Robots: A Comprehensive Review and Future Directions,” Actuators, vol. 13, p. 52, Feb. 2024. Multidisciplinary Digital Publishing Institute.</a:t>
            </a:r>
            <a:endParaRPr lang="en-US" sz="1300" dirty="0">
              <a:solidFill>
                <a:schemeClr val="accent6"/>
              </a:solidFill>
              <a:latin typeface="Times New Roman"/>
              <a:ea typeface="+mn-lt"/>
              <a:cs typeface="+mn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3D211DD-8275-F084-B13D-9F90FA8311C1}"/>
              </a:ext>
            </a:extLst>
          </p:cNvPr>
          <p:cNvSpPr txBox="1"/>
          <p:nvPr/>
        </p:nvSpPr>
        <p:spPr>
          <a:xfrm>
            <a:off x="7652699" y="12497723"/>
            <a:ext cx="9614205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900" dirty="0">
                <a:solidFill>
                  <a:schemeClr val="accent6"/>
                </a:solidFill>
                <a:latin typeface="Times"/>
                <a:cs typeface="Minion Pro"/>
              </a:rPr>
              <a:t>Fig. 1: A rigid arm with motors attached throughout vs. a manipulator with motors fixed at the base with a lower </a:t>
            </a:r>
            <a:r>
              <a:rPr lang="en-US" sz="2900" dirty="0" err="1">
                <a:solidFill>
                  <a:schemeClr val="accent6"/>
                </a:solidFill>
                <a:latin typeface="Times"/>
                <a:cs typeface="Minion Pro"/>
              </a:rPr>
              <a:t>CoM.</a:t>
            </a:r>
            <a:endParaRPr lang="en-US" sz="2900" dirty="0">
              <a:solidFill>
                <a:schemeClr val="bg1">
                  <a:lumMod val="50000"/>
                </a:schemeClr>
              </a:solidFill>
              <a:latin typeface="Times"/>
              <a:cs typeface="Time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2D527C-9EB8-9430-8FEC-F41A0C9C23EF}"/>
              </a:ext>
            </a:extLst>
          </p:cNvPr>
          <p:cNvSpPr txBox="1"/>
          <p:nvPr/>
        </p:nvSpPr>
        <p:spPr>
          <a:xfrm>
            <a:off x="1354646" y="13531741"/>
            <a:ext cx="15561194" cy="46935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accent6"/>
                </a:solidFill>
                <a:latin typeface="Times"/>
                <a:cs typeface="Times"/>
              </a:rPr>
              <a:t>Reality Gap: A compliant manipulator with a high S2M ratio well-suited for space applications remains undeployed in real-world scenarios. </a:t>
            </a:r>
          </a:p>
          <a:p>
            <a:pPr algn="ctr"/>
            <a:endParaRPr lang="en-US" sz="1100" b="1" dirty="0">
              <a:solidFill>
                <a:schemeClr val="accent6"/>
              </a:solidFill>
              <a:latin typeface="Times"/>
              <a:cs typeface="Times"/>
            </a:endParaRPr>
          </a:p>
          <a:p>
            <a:pPr algn="just"/>
            <a:r>
              <a:rPr lang="en-US" sz="3600" b="1" u="sng" dirty="0">
                <a:latin typeface="Times"/>
                <a:cs typeface="Times"/>
              </a:rPr>
              <a:t>Contributions:</a:t>
            </a:r>
            <a:endParaRPr lang="en-US" sz="3600" b="1" dirty="0">
              <a:latin typeface="Times"/>
              <a:cs typeface="Times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3600" b="1" u="sng" dirty="0">
                <a:latin typeface="Times"/>
                <a:cs typeface="Times"/>
              </a:rPr>
              <a:t>REACH</a:t>
            </a:r>
            <a:r>
              <a:rPr lang="en-US" sz="3600" b="1" dirty="0">
                <a:latin typeface="Times"/>
                <a:cs typeface="Times"/>
              </a:rPr>
              <a:t>: The system design is presented for the Redundant, Extrinsically-Actuated Continuum Handling (REACH) robot.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3600" b="1" u="sng" dirty="0">
                <a:latin typeface="Times"/>
                <a:cs typeface="Times"/>
              </a:rPr>
              <a:t>Non-Commutative Behavior:</a:t>
            </a:r>
            <a:r>
              <a:rPr lang="en-US" sz="3600" b="1" dirty="0">
                <a:latin typeface="Times"/>
                <a:cs typeface="Times"/>
              </a:rPr>
              <a:t> A set of experiments show the non-linear nature of the manipulator: (1) the start and end positions of a forward and reversed path, (2) the end position of the same path in a modified order.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01A3DBA-AFC0-B517-A329-B49DAB016D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2971" y="31683775"/>
            <a:ext cx="964987" cy="96498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671373E-D22C-92F0-F27A-292E117FF518}"/>
              </a:ext>
            </a:extLst>
          </p:cNvPr>
          <p:cNvSpPr txBox="1"/>
          <p:nvPr/>
        </p:nvSpPr>
        <p:spPr>
          <a:xfrm>
            <a:off x="9003101" y="30746970"/>
            <a:ext cx="25209405" cy="5386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900" dirty="0">
                <a:solidFill>
                  <a:schemeClr val="bg1"/>
                </a:solidFill>
                <a:latin typeface="Times"/>
                <a:cs typeface="Minion Pro"/>
              </a:rPr>
              <a:t>This work is supported in part by NASA grant #80NSSC20M0044 awarded to the Alabama Space Grant Consortium and </a:t>
            </a:r>
            <a:r>
              <a:rPr lang="sv-SE" sz="2900" dirty="0">
                <a:solidFill>
                  <a:schemeClr val="bg1"/>
                </a:solidFill>
                <a:latin typeface="Times"/>
                <a:cs typeface="Minion Pro"/>
              </a:rPr>
              <a:t>USDA/NIFA under Grant 2023-67022-40918</a:t>
            </a:r>
            <a:endParaRPr lang="en-US" sz="2800" dirty="0">
              <a:solidFill>
                <a:schemeClr val="bg1"/>
              </a:solidFill>
              <a:latin typeface="Times"/>
              <a:cs typeface="Time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ECCA54-6DE1-486F-21C9-E361FD6AE165}"/>
              </a:ext>
            </a:extLst>
          </p:cNvPr>
          <p:cNvGrpSpPr/>
          <p:nvPr/>
        </p:nvGrpSpPr>
        <p:grpSpPr>
          <a:xfrm>
            <a:off x="37214738" y="18690635"/>
            <a:ext cx="5633436" cy="928687"/>
            <a:chOff x="33148588" y="22194130"/>
            <a:chExt cx="10053637" cy="92868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5B756A-DDB8-73AF-F316-A2BAB3D30F91}"/>
                </a:ext>
              </a:extLst>
            </p:cNvPr>
            <p:cNvSpPr/>
            <p:nvPr/>
          </p:nvSpPr>
          <p:spPr>
            <a:xfrm>
              <a:off x="33148588" y="22194130"/>
              <a:ext cx="10053637" cy="928687"/>
            </a:xfrm>
            <a:prstGeom prst="rect">
              <a:avLst/>
            </a:prstGeom>
            <a:solidFill>
              <a:srgbClr val="9C23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1945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F8236D-0F88-E99F-9D9E-5C8984EEC7ED}"/>
                </a:ext>
              </a:extLst>
            </p:cNvPr>
            <p:cNvSpPr txBox="1"/>
            <p:nvPr/>
          </p:nvSpPr>
          <p:spPr>
            <a:xfrm>
              <a:off x="33689925" y="22230642"/>
              <a:ext cx="9083675" cy="781050"/>
            </a:xfrm>
            <a:prstGeom prst="rect">
              <a:avLst/>
            </a:prstGeom>
            <a:solidFill>
              <a:srgbClr val="9C2334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219456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400" dirty="0">
                  <a:solidFill>
                    <a:schemeClr val="bg1"/>
                  </a:solidFill>
                  <a:latin typeface="Verdana"/>
                  <a:cs typeface="Verdana"/>
                </a:rPr>
                <a:t>Future Works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106839D-B54A-F6C5-148F-7B9FA40E78C5}"/>
              </a:ext>
            </a:extLst>
          </p:cNvPr>
          <p:cNvSpPr txBox="1"/>
          <p:nvPr/>
        </p:nvSpPr>
        <p:spPr>
          <a:xfrm>
            <a:off x="37125310" y="19697247"/>
            <a:ext cx="562340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accent6"/>
                </a:solidFill>
                <a:latin typeface="Times"/>
                <a:cs typeface="Minion Pro"/>
              </a:rPr>
              <a:t>Dynamic modeling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4F4C02-7807-A307-378D-446E33DA35C5}"/>
              </a:ext>
            </a:extLst>
          </p:cNvPr>
          <p:cNvSpPr txBox="1"/>
          <p:nvPr/>
        </p:nvSpPr>
        <p:spPr>
          <a:xfrm>
            <a:off x="37065350" y="26264049"/>
            <a:ext cx="5945429" cy="5386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900" dirty="0">
                <a:solidFill>
                  <a:schemeClr val="accent6"/>
                </a:solidFill>
                <a:latin typeface="Times"/>
                <a:cs typeface="Minion Pro"/>
              </a:rPr>
              <a:t>Fig. 8: Full manipulator dynamics</a:t>
            </a:r>
            <a:endParaRPr lang="en-US" sz="2900" dirty="0">
              <a:solidFill>
                <a:schemeClr val="bg1">
                  <a:lumMod val="50000"/>
                </a:schemeClr>
              </a:solidFill>
              <a:latin typeface="Times"/>
              <a:cs typeface="Time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8C1FB73-369E-C66B-155F-0951A2DCAC71}"/>
              </a:ext>
            </a:extLst>
          </p:cNvPr>
          <p:cNvGrpSpPr/>
          <p:nvPr/>
        </p:nvGrpSpPr>
        <p:grpSpPr>
          <a:xfrm>
            <a:off x="1283201" y="18675703"/>
            <a:ext cx="35176508" cy="1505287"/>
            <a:chOff x="1214776" y="13562556"/>
            <a:chExt cx="10053638" cy="150528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8D0F3DD-2E90-B87C-94B8-957DF412442A}"/>
                </a:ext>
              </a:extLst>
            </p:cNvPr>
            <p:cNvSpPr/>
            <p:nvPr/>
          </p:nvSpPr>
          <p:spPr>
            <a:xfrm>
              <a:off x="1214776" y="13562556"/>
              <a:ext cx="10053638" cy="914400"/>
            </a:xfrm>
            <a:prstGeom prst="rect">
              <a:avLst/>
            </a:prstGeom>
            <a:solidFill>
              <a:srgbClr val="9C233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1945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73FDBE-AA2D-5B35-5F60-9510FCF002A3}"/>
                </a:ext>
              </a:extLst>
            </p:cNvPr>
            <p:cNvSpPr txBox="1"/>
            <p:nvPr/>
          </p:nvSpPr>
          <p:spPr>
            <a:xfrm>
              <a:off x="1714839" y="13621293"/>
              <a:ext cx="9083675" cy="1446550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4400" dirty="0">
                  <a:solidFill>
                    <a:schemeClr val="bg1"/>
                  </a:solidFill>
                  <a:latin typeface="Verdana"/>
                  <a:cs typeface="Verdana"/>
                </a:rPr>
                <a:t>Non-Commutative Behavior Experiments</a:t>
              </a:r>
            </a:p>
            <a:p>
              <a:pPr algn="ctr" defTabSz="21945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400" dirty="0">
                <a:solidFill>
                  <a:schemeClr val="bg1"/>
                </a:solidFill>
                <a:latin typeface="Verdana"/>
                <a:cs typeface="Verdana"/>
              </a:endParaRPr>
            </a:p>
          </p:txBody>
        </p:sp>
      </p:grpSp>
      <p:pic>
        <p:nvPicPr>
          <p:cNvPr id="6" name="Picture 2" descr="ASGC Logo">
            <a:extLst>
              <a:ext uri="{FF2B5EF4-FFF2-40B4-BE49-F238E27FC236}">
                <a16:creationId xmlns:a16="http://schemas.microsoft.com/office/drawing/2014/main" id="{78D57DD5-EEB9-34C7-278F-CDE7D5699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0199" y="636707"/>
            <a:ext cx="2108596" cy="210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4E4A8AD6-C0B8-94B2-184D-68B29BE80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958" y="3796701"/>
            <a:ext cx="724028" cy="47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53470D-E806-3898-7810-386ED921F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95" y="213718"/>
            <a:ext cx="6390776" cy="186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National Science Foundation - Wikipedia">
            <a:extLst>
              <a:ext uri="{FF2B5EF4-FFF2-40B4-BE49-F238E27FC236}">
                <a16:creationId xmlns:a16="http://schemas.microsoft.com/office/drawing/2014/main" id="{C9DED6C3-B8A1-E29F-8DB2-7D8062DB3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146" y="511637"/>
            <a:ext cx="2238947" cy="225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A63C5A95-6DFC-6343-2165-35D9795AD6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" t="2920" r="58828" b="73517"/>
          <a:stretch/>
        </p:blipFill>
        <p:spPr bwMode="auto">
          <a:xfrm>
            <a:off x="36088563" y="718974"/>
            <a:ext cx="1901920" cy="185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7F027F9-A622-BB61-51D2-275E35AE74C4}"/>
              </a:ext>
            </a:extLst>
          </p:cNvPr>
          <p:cNvSpPr txBox="1"/>
          <p:nvPr/>
        </p:nvSpPr>
        <p:spPr>
          <a:xfrm>
            <a:off x="1283201" y="19590103"/>
            <a:ext cx="17105675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latin typeface="Times"/>
                <a:cs typeface="Minion Pro"/>
              </a:rPr>
              <a:t>Commands in Reverse Order are Not Equivalent</a:t>
            </a:r>
          </a:p>
          <a:p>
            <a:pPr algn="ctr"/>
            <a:endParaRPr lang="en-US" sz="1200" b="1" dirty="0">
              <a:latin typeface="Times"/>
              <a:cs typeface="Minion Pro"/>
            </a:endParaRPr>
          </a:p>
          <a:p>
            <a:pPr algn="just"/>
            <a:r>
              <a:rPr lang="en-US" sz="3600" dirty="0">
                <a:solidFill>
                  <a:schemeClr val="accent6"/>
                </a:solidFill>
                <a:latin typeface="Times"/>
                <a:cs typeface="Minion Pro"/>
              </a:rPr>
              <a:t>For two sequences with the same motor commands going forwards and then backwards, the backwards sequence will not always end the same that the forward sequence started in</a:t>
            </a:r>
            <a:r>
              <a:rPr lang="en-US" sz="3600" dirty="0">
                <a:solidFill>
                  <a:schemeClr val="accent6"/>
                </a:solidFill>
                <a:latin typeface="Times"/>
                <a:cs typeface="Times"/>
              </a:rPr>
              <a:t>.</a:t>
            </a:r>
            <a:r>
              <a:rPr lang="en-US" sz="3600" b="1" dirty="0">
                <a:solidFill>
                  <a:srgbClr val="9C2334"/>
                </a:solidFill>
                <a:latin typeface="Times"/>
                <a:cs typeface="Times"/>
              </a:rPr>
              <a:t> </a:t>
            </a:r>
            <a:endParaRPr lang="en-US" sz="3600" b="1" dirty="0">
              <a:solidFill>
                <a:schemeClr val="accent6"/>
              </a:solidFill>
              <a:latin typeface="Times"/>
              <a:cs typeface="Time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7BDBF9-FCAA-B416-3318-72B4DAA035CE}"/>
              </a:ext>
            </a:extLst>
          </p:cNvPr>
          <p:cNvSpPr txBox="1"/>
          <p:nvPr/>
        </p:nvSpPr>
        <p:spPr>
          <a:xfrm>
            <a:off x="18031321" y="17259360"/>
            <a:ext cx="8944042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900" dirty="0">
                <a:solidFill>
                  <a:schemeClr val="accent6"/>
                </a:solidFill>
                <a:latin typeface="Times"/>
                <a:cs typeface="Minion Pro"/>
              </a:rPr>
              <a:t>Fig. 2: The REACH robot is controlled via four tendon cables with in-line load cells measuring cable tension.</a:t>
            </a:r>
            <a:endParaRPr lang="en-US" sz="2900" dirty="0">
              <a:solidFill>
                <a:schemeClr val="bg1">
                  <a:lumMod val="50000"/>
                </a:schemeClr>
              </a:solidFill>
              <a:latin typeface="Times"/>
              <a:cs typeface="Time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388A614-9C48-D603-E22B-B281E9C24D1D}"/>
              </a:ext>
            </a:extLst>
          </p:cNvPr>
          <p:cNvSpPr txBox="1"/>
          <p:nvPr/>
        </p:nvSpPr>
        <p:spPr>
          <a:xfrm>
            <a:off x="29686328" y="17677514"/>
            <a:ext cx="12890504" cy="5386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900" dirty="0">
                <a:solidFill>
                  <a:schemeClr val="accent6"/>
                </a:solidFill>
                <a:latin typeface="Times"/>
                <a:cs typeface="Minion Pro"/>
              </a:rPr>
              <a:t>Fig. 3: System integration between electronics on the manipulator, base, and external. </a:t>
            </a:r>
            <a:endParaRPr lang="en-US" sz="2900" dirty="0">
              <a:solidFill>
                <a:schemeClr val="bg1">
                  <a:lumMod val="50000"/>
                </a:schemeClr>
              </a:solidFill>
              <a:latin typeface="Times"/>
              <a:cs typeface="Times"/>
            </a:endParaRPr>
          </a:p>
        </p:txBody>
      </p:sp>
      <p:pic>
        <p:nvPicPr>
          <p:cNvPr id="1056" name="Picture 1055" descr="A drawing of a machine&#10;&#10;AI-generated content may be incorrect.">
            <a:extLst>
              <a:ext uri="{FF2B5EF4-FFF2-40B4-BE49-F238E27FC236}">
                <a16:creationId xmlns:a16="http://schemas.microsoft.com/office/drawing/2014/main" id="{68F292D4-3CAB-600D-7D25-1251241F39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68003" y="5646802"/>
            <a:ext cx="8485602" cy="6784589"/>
          </a:xfrm>
          <a:prstGeom prst="rect">
            <a:avLst/>
          </a:prstGeom>
        </p:spPr>
      </p:pic>
      <p:pic>
        <p:nvPicPr>
          <p:cNvPr id="1058" name="Picture 1057" descr="A diagram of a circle with lines and a star&#10;&#10;AI-generated content may be incorrect.">
            <a:extLst>
              <a:ext uri="{FF2B5EF4-FFF2-40B4-BE49-F238E27FC236}">
                <a16:creationId xmlns:a16="http://schemas.microsoft.com/office/drawing/2014/main" id="{CE533A66-0C1E-430E-0916-D85CF0CEB3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41382" y="5716574"/>
            <a:ext cx="10769817" cy="11879017"/>
          </a:xfrm>
          <a:prstGeom prst="rect">
            <a:avLst/>
          </a:prstGeom>
        </p:spPr>
      </p:pic>
      <p:pic>
        <p:nvPicPr>
          <p:cNvPr id="1064" name="Picture 1063" descr="A graph of a load cell force&#10;&#10;AI-generated content may be incorrect.">
            <a:extLst>
              <a:ext uri="{FF2B5EF4-FFF2-40B4-BE49-F238E27FC236}">
                <a16:creationId xmlns:a16="http://schemas.microsoft.com/office/drawing/2014/main" id="{E19C84F1-3E4B-B694-6437-3EF27F3ABB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171551" y="21580688"/>
            <a:ext cx="8217789" cy="7946860"/>
          </a:xfrm>
          <a:prstGeom prst="rect">
            <a:avLst/>
          </a:prstGeom>
        </p:spPr>
      </p:pic>
      <p:pic>
        <p:nvPicPr>
          <p:cNvPr id="1066" name="Picture 1065" descr="A graph of a load cell force&#10;&#10;AI-generated content may be incorrect.">
            <a:extLst>
              <a:ext uri="{FF2B5EF4-FFF2-40B4-BE49-F238E27FC236}">
                <a16:creationId xmlns:a16="http://schemas.microsoft.com/office/drawing/2014/main" id="{A9C3A5B8-5687-F6A3-453C-CA74C1DBFB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80199" y="21589800"/>
            <a:ext cx="8208677" cy="7902082"/>
          </a:xfrm>
          <a:prstGeom prst="rect">
            <a:avLst/>
          </a:prstGeom>
        </p:spPr>
      </p:pic>
      <p:sp>
        <p:nvSpPr>
          <p:cNvPr id="1067" name="TextBox 1066">
            <a:extLst>
              <a:ext uri="{FF2B5EF4-FFF2-40B4-BE49-F238E27FC236}">
                <a16:creationId xmlns:a16="http://schemas.microsoft.com/office/drawing/2014/main" id="{F0E87D5E-D22C-2791-CD81-EED37CDBCD16}"/>
              </a:ext>
            </a:extLst>
          </p:cNvPr>
          <p:cNvSpPr txBox="1"/>
          <p:nvPr/>
        </p:nvSpPr>
        <p:spPr>
          <a:xfrm>
            <a:off x="19247351" y="19590103"/>
            <a:ext cx="17105675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latin typeface="Times"/>
                <a:cs typeface="Minion Pro"/>
              </a:rPr>
              <a:t>Different Order, Different Output</a:t>
            </a:r>
          </a:p>
          <a:p>
            <a:pPr algn="ctr"/>
            <a:endParaRPr lang="en-US" sz="1200" b="1" dirty="0">
              <a:latin typeface="Times"/>
              <a:cs typeface="Minion Pro"/>
            </a:endParaRPr>
          </a:p>
          <a:p>
            <a:pPr algn="just"/>
            <a:r>
              <a:rPr lang="en-US" sz="3600" dirty="0">
                <a:solidFill>
                  <a:schemeClr val="accent6"/>
                </a:solidFill>
                <a:latin typeface="Times"/>
                <a:cs typeface="Minion Pro"/>
              </a:rPr>
              <a:t>When starting in the same configuration, the same set of commands performed in a slightly altered order can result in two unique endpoints.</a:t>
            </a:r>
            <a:endParaRPr lang="en-US" sz="3600" b="1" dirty="0">
              <a:solidFill>
                <a:schemeClr val="accent6"/>
              </a:solidFill>
              <a:latin typeface="Times"/>
              <a:cs typeface="Times"/>
            </a:endParaRPr>
          </a:p>
        </p:txBody>
      </p:sp>
      <p:sp>
        <p:nvSpPr>
          <p:cNvPr id="1070" name="Rectangle: Rounded Corners 1069">
            <a:extLst>
              <a:ext uri="{FF2B5EF4-FFF2-40B4-BE49-F238E27FC236}">
                <a16:creationId xmlns:a16="http://schemas.microsoft.com/office/drawing/2014/main" id="{694A4394-130C-A6F0-1AB7-5C3E34F6A316}"/>
              </a:ext>
            </a:extLst>
          </p:cNvPr>
          <p:cNvSpPr/>
          <p:nvPr/>
        </p:nvSpPr>
        <p:spPr>
          <a:xfrm>
            <a:off x="16816890" y="26810932"/>
            <a:ext cx="648261" cy="2533650"/>
          </a:xfrm>
          <a:prstGeom prst="roundRect">
            <a:avLst/>
          </a:prstGeom>
          <a:noFill/>
          <a:ln w="76200">
            <a:solidFill>
              <a:srgbClr val="9C233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1" name="Rectangle: Rounded Corners 1070">
            <a:extLst>
              <a:ext uri="{FF2B5EF4-FFF2-40B4-BE49-F238E27FC236}">
                <a16:creationId xmlns:a16="http://schemas.microsoft.com/office/drawing/2014/main" id="{33A14D89-6B38-6227-7558-4445F298B5F1}"/>
              </a:ext>
            </a:extLst>
          </p:cNvPr>
          <p:cNvSpPr/>
          <p:nvPr/>
        </p:nvSpPr>
        <p:spPr>
          <a:xfrm>
            <a:off x="10511340" y="27646994"/>
            <a:ext cx="648261" cy="1697588"/>
          </a:xfrm>
          <a:prstGeom prst="roundRect">
            <a:avLst/>
          </a:prstGeom>
          <a:noFill/>
          <a:ln w="76200">
            <a:solidFill>
              <a:srgbClr val="9C233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2" name="Rectangle: Rounded Corners 1071">
            <a:extLst>
              <a:ext uri="{FF2B5EF4-FFF2-40B4-BE49-F238E27FC236}">
                <a16:creationId xmlns:a16="http://schemas.microsoft.com/office/drawing/2014/main" id="{0D8180F1-BF4B-98B1-3952-7837D2BBB21C}"/>
              </a:ext>
            </a:extLst>
          </p:cNvPr>
          <p:cNvSpPr/>
          <p:nvPr/>
        </p:nvSpPr>
        <p:spPr>
          <a:xfrm>
            <a:off x="32533140" y="24502597"/>
            <a:ext cx="648261" cy="3903092"/>
          </a:xfrm>
          <a:prstGeom prst="roundRect">
            <a:avLst/>
          </a:prstGeom>
          <a:noFill/>
          <a:ln w="76200">
            <a:solidFill>
              <a:srgbClr val="9C233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3" name="Rectangle: Rounded Corners 1072">
            <a:extLst>
              <a:ext uri="{FF2B5EF4-FFF2-40B4-BE49-F238E27FC236}">
                <a16:creationId xmlns:a16="http://schemas.microsoft.com/office/drawing/2014/main" id="{878890A1-3270-362D-6E46-294B233D8492}"/>
              </a:ext>
            </a:extLst>
          </p:cNvPr>
          <p:cNvSpPr/>
          <p:nvPr/>
        </p:nvSpPr>
        <p:spPr>
          <a:xfrm>
            <a:off x="35409690" y="26650951"/>
            <a:ext cx="648261" cy="1754738"/>
          </a:xfrm>
          <a:prstGeom prst="roundRect">
            <a:avLst/>
          </a:prstGeom>
          <a:noFill/>
          <a:ln w="76200">
            <a:solidFill>
              <a:srgbClr val="9C233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8E9CC2A-3E6F-ED6E-C790-D85A4563B5D2}"/>
              </a:ext>
            </a:extLst>
          </p:cNvPr>
          <p:cNvGrpSpPr/>
          <p:nvPr/>
        </p:nvGrpSpPr>
        <p:grpSpPr>
          <a:xfrm>
            <a:off x="19266383" y="21529095"/>
            <a:ext cx="8689158" cy="8040782"/>
            <a:chOff x="1207001" y="21757694"/>
            <a:chExt cx="8689158" cy="8040782"/>
          </a:xfrm>
        </p:grpSpPr>
        <p:pic>
          <p:nvPicPr>
            <p:cNvPr id="1062" name="Picture 1061" descr="A group of machines with wires and wires&#10;&#10;AI-generated content may be incorrect.">
              <a:extLst>
                <a:ext uri="{FF2B5EF4-FFF2-40B4-BE49-F238E27FC236}">
                  <a16:creationId xmlns:a16="http://schemas.microsoft.com/office/drawing/2014/main" id="{98C812F0-A8C0-873A-639B-DC35E7388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207001" y="21757694"/>
              <a:ext cx="8689158" cy="8040782"/>
            </a:xfrm>
            <a:prstGeom prst="rect">
              <a:avLst/>
            </a:prstGeom>
          </p:spPr>
        </p:pic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587FAD93-C314-B357-8530-1C03E1B1E611}"/>
                </a:ext>
              </a:extLst>
            </p:cNvPr>
            <p:cNvSpPr txBox="1"/>
            <p:nvPr/>
          </p:nvSpPr>
          <p:spPr>
            <a:xfrm>
              <a:off x="1383124" y="22541735"/>
              <a:ext cx="879804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accent6"/>
                  </a:solidFill>
                  <a:latin typeface="Times"/>
                  <a:cs typeface="Minion Pro"/>
                </a:rPr>
                <a:t>a)</a:t>
              </a:r>
              <a:endParaRPr lang="en-US" sz="4800" b="1" dirty="0">
                <a:solidFill>
                  <a:schemeClr val="accent6"/>
                </a:solidFill>
                <a:latin typeface="Times"/>
                <a:cs typeface="Times"/>
              </a:endParaRPr>
            </a:p>
          </p:txBody>
        </p:sp>
        <p:sp>
          <p:nvSpPr>
            <p:cNvPr id="1075" name="TextBox 1074">
              <a:extLst>
                <a:ext uri="{FF2B5EF4-FFF2-40B4-BE49-F238E27FC236}">
                  <a16:creationId xmlns:a16="http://schemas.microsoft.com/office/drawing/2014/main" id="{6ECF9A0C-ACDE-C393-20A2-F8BA1CDB27D3}"/>
                </a:ext>
              </a:extLst>
            </p:cNvPr>
            <p:cNvSpPr txBox="1"/>
            <p:nvPr/>
          </p:nvSpPr>
          <p:spPr>
            <a:xfrm>
              <a:off x="5198531" y="22568055"/>
              <a:ext cx="879804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accent6"/>
                  </a:solidFill>
                  <a:latin typeface="Times"/>
                  <a:cs typeface="Minion Pro"/>
                </a:rPr>
                <a:t>b)</a:t>
              </a:r>
              <a:endParaRPr lang="en-US" sz="4800" b="1" dirty="0">
                <a:solidFill>
                  <a:schemeClr val="accent6"/>
                </a:solidFill>
                <a:latin typeface="Times"/>
                <a:cs typeface="Times"/>
              </a:endParaRPr>
            </a:p>
          </p:txBody>
        </p: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F4377C02-E688-2F00-5F43-984C277DFA3F}"/>
                </a:ext>
              </a:extLst>
            </p:cNvPr>
            <p:cNvSpPr txBox="1"/>
            <p:nvPr/>
          </p:nvSpPr>
          <p:spPr>
            <a:xfrm>
              <a:off x="1383124" y="26104791"/>
              <a:ext cx="879804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accent6"/>
                  </a:solidFill>
                  <a:latin typeface="Times"/>
                  <a:cs typeface="Minion Pro"/>
                </a:rPr>
                <a:t>c)</a:t>
              </a:r>
              <a:endParaRPr lang="en-US" sz="4800" b="1" dirty="0">
                <a:solidFill>
                  <a:schemeClr val="accent6"/>
                </a:solidFill>
                <a:latin typeface="Times"/>
                <a:cs typeface="Times"/>
              </a:endParaRPr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82178BA1-2E8E-C7C9-5C5A-5CE931DBD1B1}"/>
                </a:ext>
              </a:extLst>
            </p:cNvPr>
            <p:cNvSpPr txBox="1"/>
            <p:nvPr/>
          </p:nvSpPr>
          <p:spPr>
            <a:xfrm>
              <a:off x="5129170" y="26175796"/>
              <a:ext cx="879804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accent6"/>
                  </a:solidFill>
                  <a:latin typeface="Times"/>
                  <a:cs typeface="Minion Pro"/>
                </a:rPr>
                <a:t>d)</a:t>
              </a:r>
              <a:endParaRPr lang="en-US" sz="4800" b="1" dirty="0">
                <a:solidFill>
                  <a:schemeClr val="accent6"/>
                </a:solidFill>
                <a:latin typeface="Times"/>
                <a:cs typeface="Time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FD13FE3-9E87-A839-B927-FE97CAA17CB5}"/>
              </a:ext>
            </a:extLst>
          </p:cNvPr>
          <p:cNvGrpSpPr/>
          <p:nvPr/>
        </p:nvGrpSpPr>
        <p:grpSpPr>
          <a:xfrm>
            <a:off x="1152246" y="21649108"/>
            <a:ext cx="8847251" cy="7920769"/>
            <a:chOff x="19342250" y="21877707"/>
            <a:chExt cx="8847251" cy="7920769"/>
          </a:xfrm>
        </p:grpSpPr>
        <p:pic>
          <p:nvPicPr>
            <p:cNvPr id="1060" name="Picture 1059" descr="A collage of several machines&#10;&#10;AI-generated content may be incorrect.">
              <a:extLst>
                <a:ext uri="{FF2B5EF4-FFF2-40B4-BE49-F238E27FC236}">
                  <a16:creationId xmlns:a16="http://schemas.microsoft.com/office/drawing/2014/main" id="{D0963975-0D95-111D-C796-B6DA5203F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342250" y="21953834"/>
              <a:ext cx="8847251" cy="7844642"/>
            </a:xfrm>
            <a:prstGeom prst="rect">
              <a:avLst/>
            </a:prstGeom>
          </p:spPr>
        </p:pic>
        <p:sp>
          <p:nvSpPr>
            <p:cNvPr id="1078" name="TextBox 1077">
              <a:extLst>
                <a:ext uri="{FF2B5EF4-FFF2-40B4-BE49-F238E27FC236}">
                  <a16:creationId xmlns:a16="http://schemas.microsoft.com/office/drawing/2014/main" id="{DE6D8F43-7937-EBB2-FCEA-2DA3B78D44AF}"/>
                </a:ext>
              </a:extLst>
            </p:cNvPr>
            <p:cNvSpPr txBox="1"/>
            <p:nvPr/>
          </p:nvSpPr>
          <p:spPr>
            <a:xfrm>
              <a:off x="19937824" y="21877707"/>
              <a:ext cx="879804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accent6"/>
                  </a:solidFill>
                  <a:latin typeface="Times"/>
                  <a:cs typeface="Minion Pro"/>
                </a:rPr>
                <a:t>a)</a:t>
              </a:r>
              <a:endParaRPr lang="en-US" sz="4800" b="1" dirty="0">
                <a:solidFill>
                  <a:schemeClr val="accent6"/>
                </a:solidFill>
                <a:latin typeface="Times"/>
                <a:cs typeface="Times"/>
              </a:endParaRPr>
            </a:p>
          </p:txBody>
        </p:sp>
        <p:sp>
          <p:nvSpPr>
            <p:cNvPr id="1079" name="TextBox 1078">
              <a:extLst>
                <a:ext uri="{FF2B5EF4-FFF2-40B4-BE49-F238E27FC236}">
                  <a16:creationId xmlns:a16="http://schemas.microsoft.com/office/drawing/2014/main" id="{C938C744-A5C0-059F-9D32-CDB6DB23B261}"/>
                </a:ext>
              </a:extLst>
            </p:cNvPr>
            <p:cNvSpPr txBox="1"/>
            <p:nvPr/>
          </p:nvSpPr>
          <p:spPr>
            <a:xfrm>
              <a:off x="23871653" y="21992007"/>
              <a:ext cx="879804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accent6"/>
                  </a:solidFill>
                  <a:latin typeface="Times"/>
                  <a:cs typeface="Minion Pro"/>
                </a:rPr>
                <a:t>b)</a:t>
              </a:r>
              <a:endParaRPr lang="en-US" sz="4800" b="1" dirty="0">
                <a:solidFill>
                  <a:schemeClr val="accent6"/>
                </a:solidFill>
                <a:latin typeface="Times"/>
                <a:cs typeface="Times"/>
              </a:endParaRPr>
            </a:p>
          </p:txBody>
        </p:sp>
        <p:sp>
          <p:nvSpPr>
            <p:cNvPr id="1080" name="TextBox 1079">
              <a:extLst>
                <a:ext uri="{FF2B5EF4-FFF2-40B4-BE49-F238E27FC236}">
                  <a16:creationId xmlns:a16="http://schemas.microsoft.com/office/drawing/2014/main" id="{3989404B-415F-7A0E-7839-3635A805DD7A}"/>
                </a:ext>
              </a:extLst>
            </p:cNvPr>
            <p:cNvSpPr txBox="1"/>
            <p:nvPr/>
          </p:nvSpPr>
          <p:spPr>
            <a:xfrm>
              <a:off x="19975924" y="26200041"/>
              <a:ext cx="879804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accent6"/>
                  </a:solidFill>
                  <a:latin typeface="Times"/>
                  <a:cs typeface="Minion Pro"/>
                </a:rPr>
                <a:t>c)</a:t>
              </a:r>
              <a:endParaRPr lang="en-US" sz="4800" b="1" dirty="0">
                <a:solidFill>
                  <a:schemeClr val="accent6"/>
                </a:solidFill>
                <a:latin typeface="Times"/>
                <a:cs typeface="Times"/>
              </a:endParaRPr>
            </a:p>
          </p:txBody>
        </p:sp>
        <p:sp>
          <p:nvSpPr>
            <p:cNvPr id="1081" name="TextBox 1080">
              <a:extLst>
                <a:ext uri="{FF2B5EF4-FFF2-40B4-BE49-F238E27FC236}">
                  <a16:creationId xmlns:a16="http://schemas.microsoft.com/office/drawing/2014/main" id="{5C4749BE-F649-F44E-C986-B33B5717D6E1}"/>
                </a:ext>
              </a:extLst>
            </p:cNvPr>
            <p:cNvSpPr txBox="1"/>
            <p:nvPr/>
          </p:nvSpPr>
          <p:spPr>
            <a:xfrm>
              <a:off x="23760070" y="26175796"/>
              <a:ext cx="879804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accent6"/>
                  </a:solidFill>
                  <a:latin typeface="Times"/>
                  <a:cs typeface="Minion Pro"/>
                </a:rPr>
                <a:t>d)</a:t>
              </a:r>
              <a:endParaRPr lang="en-US" sz="4800" b="1" dirty="0">
                <a:solidFill>
                  <a:schemeClr val="accent6"/>
                </a:solidFill>
                <a:latin typeface="Times"/>
                <a:cs typeface="Time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E9DE478-425A-FDD9-9792-7345B197275F}"/>
              </a:ext>
            </a:extLst>
          </p:cNvPr>
          <p:cNvSpPr txBox="1"/>
          <p:nvPr/>
        </p:nvSpPr>
        <p:spPr>
          <a:xfrm>
            <a:off x="35991025" y="5640464"/>
            <a:ext cx="6730142" cy="58169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rgbClr val="9C2334"/>
                </a:solidFill>
                <a:latin typeface="Times"/>
                <a:cs typeface="Minion Pro"/>
              </a:rPr>
              <a:t>System Design</a:t>
            </a:r>
          </a:p>
          <a:p>
            <a:pPr algn="ctr"/>
            <a:endParaRPr lang="en-US" sz="1200" b="1" dirty="0">
              <a:solidFill>
                <a:srgbClr val="9C2334"/>
              </a:solidFill>
              <a:latin typeface="Times"/>
              <a:cs typeface="Minion Pro"/>
            </a:endParaRPr>
          </a:p>
          <a:p>
            <a:pPr algn="just"/>
            <a:r>
              <a:rPr lang="en-US" sz="3600" dirty="0">
                <a:solidFill>
                  <a:schemeClr val="accent6"/>
                </a:solidFill>
                <a:latin typeface="Times"/>
                <a:cs typeface="Minion Pro"/>
              </a:rPr>
              <a:t>The system is controlled with 4 MTAs fixed at the base, 5 IMUs on the manipulator, and 4 load cells along the tendons.  The base sits most of the electronics, i.e., the embedded system, power, and data collectors. External power from a Vicon system allows for data syncing with the on-board system.</a:t>
            </a:r>
          </a:p>
        </p:txBody>
      </p:sp>
      <p:pic>
        <p:nvPicPr>
          <p:cNvPr id="26" name="Picture 25" descr="A drawing of a curved object&#10;&#10;AI-generated content may be incorrect.">
            <a:extLst>
              <a:ext uri="{FF2B5EF4-FFF2-40B4-BE49-F238E27FC236}">
                <a16:creationId xmlns:a16="http://schemas.microsoft.com/office/drawing/2014/main" id="{2FA86CB8-6A7F-3D37-8D7C-5C94266A7C9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845215" y="20434866"/>
            <a:ext cx="6018284" cy="5965825"/>
          </a:xfrm>
          <a:prstGeom prst="rect">
            <a:avLst/>
          </a:prstGeom>
        </p:spPr>
      </p:pic>
      <p:pic>
        <p:nvPicPr>
          <p:cNvPr id="108" name="Picture 107" descr="A diagram of a computer&#10;&#10;AI-generated content may be incorrect.">
            <a:extLst>
              <a:ext uri="{FF2B5EF4-FFF2-40B4-BE49-F238E27FC236}">
                <a16:creationId xmlns:a16="http://schemas.microsoft.com/office/drawing/2014/main" id="{23ADB4E9-E18E-5452-E9F6-87A5570729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686328" y="11347666"/>
            <a:ext cx="12890504" cy="6359077"/>
          </a:xfrm>
          <a:prstGeom prst="rect">
            <a:avLst/>
          </a:prstGeom>
        </p:spPr>
      </p:pic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08C84A6-0045-73B3-6EC9-7D2867A96D91}"/>
              </a:ext>
            </a:extLst>
          </p:cNvPr>
          <p:cNvCxnSpPr/>
          <p:nvPr/>
        </p:nvCxnSpPr>
        <p:spPr>
          <a:xfrm flipV="1">
            <a:off x="40871553" y="17107786"/>
            <a:ext cx="0" cy="4771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F84756A-8A68-5750-3F41-8830B2029AFF}"/>
              </a:ext>
            </a:extLst>
          </p:cNvPr>
          <p:cNvSpPr txBox="1"/>
          <p:nvPr/>
        </p:nvSpPr>
        <p:spPr>
          <a:xfrm>
            <a:off x="19032803" y="29527547"/>
            <a:ext cx="8944042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900" dirty="0">
                <a:solidFill>
                  <a:schemeClr val="accent6"/>
                </a:solidFill>
                <a:latin typeface="Times"/>
                <a:cs typeface="Minion Pro"/>
              </a:rPr>
              <a:t>Fig. 6: The REACH robot following the same set of traversal paths in two slightly different orders.</a:t>
            </a:r>
            <a:endParaRPr lang="en-US" sz="2900" dirty="0">
              <a:solidFill>
                <a:schemeClr val="bg1">
                  <a:lumMod val="50000"/>
                </a:schemeClr>
              </a:solidFill>
              <a:latin typeface="Times"/>
              <a:cs typeface="Time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6355E96-922E-F629-FDFC-D502B3310ACD}"/>
              </a:ext>
            </a:extLst>
          </p:cNvPr>
          <p:cNvSpPr txBox="1"/>
          <p:nvPr/>
        </p:nvSpPr>
        <p:spPr>
          <a:xfrm>
            <a:off x="27839340" y="29549319"/>
            <a:ext cx="8944042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900" dirty="0">
                <a:solidFill>
                  <a:schemeClr val="accent6"/>
                </a:solidFill>
                <a:latin typeface="Times"/>
                <a:cs typeface="Minion Pro"/>
              </a:rPr>
              <a:t>Fig. 7: The load cell values throughout the same set of commands in two slightly different orders shown in Fig. 6.</a:t>
            </a:r>
            <a:endParaRPr lang="en-US" sz="2900" dirty="0">
              <a:solidFill>
                <a:schemeClr val="bg1">
                  <a:lumMod val="50000"/>
                </a:schemeClr>
              </a:solidFill>
              <a:latin typeface="Times"/>
              <a:cs typeface="Time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E8F0802-11FA-DA73-8271-7803723452E0}"/>
              </a:ext>
            </a:extLst>
          </p:cNvPr>
          <p:cNvSpPr txBox="1"/>
          <p:nvPr/>
        </p:nvSpPr>
        <p:spPr>
          <a:xfrm>
            <a:off x="1060507" y="29549319"/>
            <a:ext cx="8944042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900" dirty="0">
                <a:solidFill>
                  <a:schemeClr val="accent6"/>
                </a:solidFill>
                <a:latin typeface="Times"/>
                <a:cs typeface="Minion Pro"/>
              </a:rPr>
              <a:t>Fig. 4: The REACH robot following a forward path from a) to b),then the same path reversed from c) to d).</a:t>
            </a:r>
            <a:endParaRPr lang="en-US" sz="2900" dirty="0">
              <a:solidFill>
                <a:schemeClr val="bg1">
                  <a:lumMod val="50000"/>
                </a:schemeClr>
              </a:solidFill>
              <a:latin typeface="Times"/>
              <a:cs typeface="Times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6FD9924-5D3F-CBDD-9EFC-F66CB4F29FB3}"/>
              </a:ext>
            </a:extLst>
          </p:cNvPr>
          <p:cNvSpPr txBox="1"/>
          <p:nvPr/>
        </p:nvSpPr>
        <p:spPr>
          <a:xfrm>
            <a:off x="9779952" y="29549319"/>
            <a:ext cx="8944042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900" dirty="0">
                <a:solidFill>
                  <a:schemeClr val="accent6"/>
                </a:solidFill>
                <a:latin typeface="Times"/>
                <a:cs typeface="Minion Pro"/>
              </a:rPr>
              <a:t>Fig. 5: The load cell values throughout the forward and reverse paths taken in Fig. 4.</a:t>
            </a:r>
            <a:endParaRPr lang="en-US" sz="2900" dirty="0">
              <a:solidFill>
                <a:schemeClr val="bg1">
                  <a:lumMod val="50000"/>
                </a:schemeClr>
              </a:solidFill>
              <a:latin typeface="Times"/>
              <a:cs typeface="Time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1FE5CC-2E41-44EA-5DA1-6D81553DDF6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978608" y="3286309"/>
            <a:ext cx="8028062" cy="74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11478"/>
      </p:ext>
    </p:extLst>
  </p:cSld>
  <p:clrMapOvr>
    <a:masterClrMapping/>
  </p:clrMapOvr>
</p:sld>
</file>

<file path=ppt/theme/theme1.xml><?xml version="1.0" encoding="utf-8"?>
<a:theme xmlns:a="http://schemas.openxmlformats.org/drawingml/2006/main" name="UATheme">
  <a:themeElements>
    <a:clrScheme name="Custom 2">
      <a:dk1>
        <a:srgbClr val="A32638"/>
      </a:dk1>
      <a:lt1>
        <a:sysClr val="window" lastClr="FFFFFF"/>
      </a:lt1>
      <a:dk2>
        <a:srgbClr val="A32638"/>
      </a:dk2>
      <a:lt2>
        <a:srgbClr val="8C7D70"/>
      </a:lt2>
      <a:accent1>
        <a:srgbClr val="7D7061"/>
      </a:accent1>
      <a:accent2>
        <a:srgbClr val="A32638"/>
      </a:accent2>
      <a:accent3>
        <a:srgbClr val="6B5C4F"/>
      </a:accent3>
      <a:accent4>
        <a:srgbClr val="332B3D"/>
      </a:accent4>
      <a:accent5>
        <a:srgbClr val="7D7061"/>
      </a:accent5>
      <a:accent6>
        <a:srgbClr val="000000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f851e14-8e63-4033-bd0e-93d707650585" xsi:nil="true"/>
    <lcf76f155ced4ddcb4097134ff3c332f xmlns="5ae712d7-ddcb-4b07-ab04-a17d92f3001d">
      <Terms xmlns="http://schemas.microsoft.com/office/infopath/2007/PartnerControls"/>
    </lcf76f155ced4ddcb4097134ff3c332f>
    <SharedWithUsers xmlns="2f851e14-8e63-4033-bd0e-93d707650585">
      <UserInfo>
        <DisplayName>Alex Nail</DisplayName>
        <AccountId>30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CA334A9BBB0647B3D517AC90920118" ma:contentTypeVersion="17" ma:contentTypeDescription="Create a new document." ma:contentTypeScope="" ma:versionID="6fd070484689cc40237aac181175cf38">
  <xsd:schema xmlns:xsd="http://www.w3.org/2001/XMLSchema" xmlns:xs="http://www.w3.org/2001/XMLSchema" xmlns:p="http://schemas.microsoft.com/office/2006/metadata/properties" xmlns:ns2="5ae712d7-ddcb-4b07-ab04-a17d92f3001d" xmlns:ns3="2f851e14-8e63-4033-bd0e-93d707650585" targetNamespace="http://schemas.microsoft.com/office/2006/metadata/properties" ma:root="true" ma:fieldsID="81ff35eed6de2f192716e6d0a772cce2" ns2:_="" ns3:_="">
    <xsd:import namespace="5ae712d7-ddcb-4b07-ab04-a17d92f3001d"/>
    <xsd:import namespace="2f851e14-8e63-4033-bd0e-93d707650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e712d7-ddcb-4b07-ab04-a17d92f30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cab473c-064c-4c61-8ef3-0c94a3d3559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851e14-8e63-4033-bd0e-93d70765058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70865bb-d3ee-4f02-8712-bca1a455b11a}" ma:internalName="TaxCatchAll" ma:showField="CatchAllData" ma:web="2f851e14-8e63-4033-bd0e-93d707650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1815CC-436F-4A63-9BAE-7B03A796014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4024D9-4B0E-4DB6-8AD2-581E3E804671}">
  <ds:schemaRefs>
    <ds:schemaRef ds:uri="http://purl.org/dc/elements/1.1/"/>
    <ds:schemaRef ds:uri="5ae712d7-ddcb-4b07-ab04-a17d92f3001d"/>
    <ds:schemaRef ds:uri="http://schemas.microsoft.com/office/2006/metadata/properties"/>
    <ds:schemaRef ds:uri="http://schemas.microsoft.com/office/2006/documentManagement/types"/>
    <ds:schemaRef ds:uri="http://purl.org/dc/terms/"/>
    <ds:schemaRef ds:uri="2f851e14-8e63-4033-bd0e-93d707650585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F89E9A6-77C0-4C2B-807D-E8616337ED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e712d7-ddcb-4b07-ab04-a17d92f3001d"/>
    <ds:schemaRef ds:uri="2f851e14-8e63-4033-bd0e-93d707650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UATheme.thmx</Template>
  <TotalTime>13821</TotalTime>
  <Words>775</Words>
  <Application>Microsoft Office PowerPoint</Application>
  <PresentationFormat>Custom</PresentationFormat>
  <Paragraphs>51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Corbel</vt:lpstr>
      <vt:lpstr>Times</vt:lpstr>
      <vt:lpstr>Times New Roman</vt:lpstr>
      <vt:lpstr>Verdana</vt:lpstr>
      <vt:lpstr>UATheme</vt:lpstr>
      <vt:lpstr>PowerPoint Presentation</vt:lpstr>
    </vt:vector>
  </TitlesOfParts>
  <Company>University Libraries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Sanford Media Center</dc:creator>
  <cp:lastModifiedBy>Lauren Ervin</cp:lastModifiedBy>
  <cp:revision>794</cp:revision>
  <cp:lastPrinted>2023-08-14T16:11:43Z</cp:lastPrinted>
  <dcterms:created xsi:type="dcterms:W3CDTF">2013-11-01T13:54:30Z</dcterms:created>
  <dcterms:modified xsi:type="dcterms:W3CDTF">2025-05-14T15:24:44Z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0x0101003CCA334A9BBB0647B3D517AC90920118</vt:lpwstr>
  </property>
</Properties>
</file>